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1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99" r:id="rId15"/>
    <p:sldId id="286" r:id="rId16"/>
    <p:sldId id="300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58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D4B"/>
    <a:srgbClr val="114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tr-TR" sz="2400" b="1">
                <a:latin typeface="Century Gothic" panose="020B0502020202020204" pitchFamily="34" charset="0"/>
              </a:rPr>
              <a:t>Tekrarlama</a:t>
            </a:r>
            <a:r>
              <a:rPr lang="tr-TR" sz="2400" b="1" baseline="0">
                <a:latin typeface="Century Gothic" panose="020B0502020202020204" pitchFamily="34" charset="0"/>
              </a:rPr>
              <a:t> Yüzdesi</a:t>
            </a:r>
            <a:endParaRPr lang="en-US" sz="2400" b="1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ED174D"/>
            </a:solidFill>
            <a:ln>
              <a:noFill/>
            </a:ln>
            <a:effectLst/>
          </c:spPr>
          <c:invertIfNegative val="0"/>
          <c:cat>
            <c:strRef>
              <c:f>Sayfa1!$A$2:$A$5</c:f>
              <c:strCache>
                <c:ptCount val="4"/>
                <c:pt idx="0">
                  <c:v>ASTIM</c:v>
                </c:pt>
                <c:pt idx="1">
                  <c:v>YÜKSEK TANSİYON</c:v>
                </c:pt>
                <c:pt idx="2">
                  <c:v>MADDE BAĞIMLILIĞI</c:v>
                </c:pt>
                <c:pt idx="3">
                  <c:v>TİP 1 DİYABET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70</c:v>
                </c:pt>
                <c:pt idx="1">
                  <c:v>70</c:v>
                </c:pt>
                <c:pt idx="2">
                  <c:v>60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DC-5942-A6DE-4490C1E7F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9932304"/>
        <c:axId val="309948112"/>
      </c:barChart>
      <c:catAx>
        <c:axId val="309932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tr-TR"/>
          </a:p>
        </c:txPr>
        <c:crossAx val="309948112"/>
        <c:crosses val="autoZero"/>
        <c:auto val="1"/>
        <c:lblAlgn val="ctr"/>
        <c:lblOffset val="100"/>
        <c:noMultiLvlLbl val="0"/>
      </c:catAx>
      <c:valAx>
        <c:axId val="309948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0993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>
                <a:latin typeface="Century Gothic" panose="020B0502020202020204" pitchFamily="34" charset="0"/>
              </a:rPr>
              <a:t>2020 </a:t>
            </a:r>
            <a:r>
              <a:rPr lang="en-US" dirty="0" err="1">
                <a:latin typeface="Century Gothic" panose="020B0502020202020204" pitchFamily="34" charset="0"/>
              </a:rPr>
              <a:t>Dünya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Uyuşturucu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Raporu</a:t>
            </a:r>
            <a:endParaRPr lang="tr-TR" dirty="0">
              <a:latin typeface="Century Gothic" panose="020B0502020202020204" pitchFamily="34" charset="0"/>
            </a:endParaRPr>
          </a:p>
          <a:p>
            <a:pPr>
              <a:defRPr>
                <a:latin typeface="Century Gothic" panose="020B0502020202020204" pitchFamily="34" charset="0"/>
              </a:defRPr>
            </a:pPr>
            <a:r>
              <a:rPr lang="tr-TR" dirty="0">
                <a:latin typeface="Century Gothic" panose="020B0502020202020204" pitchFamily="34" charset="0"/>
              </a:rPr>
              <a:t>2018 Madde Kullanım</a:t>
            </a:r>
            <a:r>
              <a:rPr lang="tr-TR" baseline="0" dirty="0">
                <a:latin typeface="Century Gothic" panose="020B0502020202020204" pitchFamily="34" charset="0"/>
              </a:rPr>
              <a:t> Oranları</a:t>
            </a:r>
            <a:endParaRPr lang="en-US" dirty="0"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51270531400966179"/>
          <c:y val="6.867942557355359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213270442643939E-2"/>
          <c:y val="0.1943239555673977"/>
          <c:w val="0.83957345911471215"/>
          <c:h val="0.70687938923175142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2020 Dünya Uyuşturucu Raporu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855-6547-BA55-76523C6AFB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855-6547-BA55-76523C6AFB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855-6547-BA55-76523C6AFB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855-6547-BA55-76523C6AFBFD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855-6547-BA55-76523C6AFBFD}"/>
              </c:ext>
            </c:extLst>
          </c:dPt>
          <c:dLbls>
            <c:dLbl>
              <c:idx val="0"/>
              <c:layout>
                <c:manualLayout>
                  <c:x val="-3.4383709282716474E-2"/>
                  <c:y val="-0.25909072115693821"/>
                </c:manualLayout>
              </c:layout>
              <c:tx>
                <c:rich>
                  <a:bodyPr/>
                  <a:lstStyle/>
                  <a:p>
                    <a:fld id="{C53E5EB6-9521-47BA-8F1F-4B69207253BF}" type="CATEGORYNAME">
                      <a:rPr lang="en-US" sz="1800"/>
                      <a:pPr/>
                      <a:t>[KATEGORİ ADI]</a:t>
                    </a:fld>
                    <a:endParaRPr lang="tr-TR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55-6547-BA55-76523C6AFBFD}"/>
                </c:ext>
              </c:extLst>
            </c:dLbl>
            <c:dLbl>
              <c:idx val="1"/>
              <c:layout>
                <c:manualLayout>
                  <c:x val="-0.10443683669976037"/>
                  <c:y val="-6.23962545222387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3FDF1F9E-9A6C-455C-A823-D05C866CB4EA}" type="CATEGORYNAME">
                      <a:rPr lang="en-US" sz="1800">
                        <a:latin typeface="Century Gothic" panose="020B0502020202020204" pitchFamily="34" charset="0"/>
                      </a:rPr>
                      <a:pPr>
                        <a:defRPr sz="1200">
                          <a:latin typeface="Century Gothic" panose="020B0502020202020204" pitchFamily="34" charset="0"/>
                        </a:defRPr>
                      </a:pPr>
                      <a:t>[KATEGORİ ADI]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855-6547-BA55-76523C6AFBFD}"/>
                </c:ext>
              </c:extLst>
            </c:dLbl>
            <c:dLbl>
              <c:idx val="2"/>
              <c:layout>
                <c:manualLayout>
                  <c:x val="0"/>
                  <c:y val="-0.13489925486268714"/>
                </c:manualLayout>
              </c:layout>
              <c:tx>
                <c:rich>
                  <a:bodyPr/>
                  <a:lstStyle/>
                  <a:p>
                    <a:fld id="{39014CB3-9448-4F00-9F8F-1C70D00C7128}" type="CATEGORYNAME">
                      <a:rPr lang="en-US" sz="1800" dirty="0"/>
                      <a:pPr/>
                      <a:t>[KATEGORİ ADI]</a:t>
                    </a:fld>
                    <a:endParaRPr lang="tr-TR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855-6547-BA55-76523C6AFBFD}"/>
                </c:ext>
              </c:extLst>
            </c:dLbl>
            <c:dLbl>
              <c:idx val="3"/>
              <c:layout>
                <c:manualLayout>
                  <c:x val="-6.1848808753978184E-2"/>
                  <c:y val="-5.2987337731432223E-2"/>
                </c:manualLayout>
              </c:layout>
              <c:tx>
                <c:rich>
                  <a:bodyPr/>
                  <a:lstStyle/>
                  <a:p>
                    <a:fld id="{89B43CB1-CB97-4233-B85F-261DA100F53C}" type="CATEGORYNAME">
                      <a:rPr lang="en-US" sz="1800"/>
                      <a:pPr/>
                      <a:t>[KATEGORİ ADI]</a:t>
                    </a:fld>
                    <a:endParaRPr lang="tr-TR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855-6547-BA55-76523C6AFBFD}"/>
                </c:ext>
              </c:extLst>
            </c:dLbl>
            <c:dLbl>
              <c:idx val="4"/>
              <c:layout>
                <c:manualLayout>
                  <c:x val="-5.2008191005109866E-2"/>
                  <c:y val="-6.6053415620344752E-2"/>
                </c:manualLayout>
              </c:layout>
              <c:tx>
                <c:rich>
                  <a:bodyPr/>
                  <a:lstStyle/>
                  <a:p>
                    <a:fld id="{4A2F3407-AE52-42EF-94F2-47CDC369C23D}" type="CATEGORYNAME">
                      <a:rPr lang="en-US" sz="1800"/>
                      <a:pPr/>
                      <a:t>[KATEGORİ ADI]</a:t>
                    </a:fld>
                    <a:endParaRPr lang="tr-TR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855-6547-BA55-76523C6AFB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Kannabis</c:v>
                </c:pt>
                <c:pt idx="1">
                  <c:v>Opioid</c:v>
                </c:pt>
                <c:pt idx="2">
                  <c:v>Amfetamin ve türevleri</c:v>
                </c:pt>
                <c:pt idx="3">
                  <c:v>Ekstazi</c:v>
                </c:pt>
                <c:pt idx="4">
                  <c:v>Kokain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192</c:v>
                </c:pt>
                <c:pt idx="1">
                  <c:v>58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55-6547-BA55-76523C6AFBFD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0.54525</cdr:x>
      <cdr:y>0.36622</cdr:y>
    </cdr:from>
    <cdr:to>
      <cdr:x>0.78873</cdr:x>
      <cdr:y>0.59595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16EF6E81-992A-4962-BAAB-9EA74BCF1CAD}"/>
            </a:ext>
          </a:extLst>
        </cdr:cNvPr>
        <cdr:cNvSpPr txBox="1"/>
      </cdr:nvSpPr>
      <cdr:spPr>
        <a:xfrm xmlns:a="http://schemas.openxmlformats.org/drawingml/2006/main">
          <a:off x="4300220" y="1376680"/>
          <a:ext cx="1920240" cy="863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2400" dirty="0">
              <a:latin typeface="Century Gothic" panose="020B0502020202020204" pitchFamily="34" charset="0"/>
            </a:rPr>
            <a:t>192 milyon insan</a:t>
          </a:r>
        </a:p>
      </cdr:txBody>
    </cdr:sp>
  </cdr:relSizeAnchor>
  <cdr:relSizeAnchor xmlns:cdr="http://schemas.openxmlformats.org/drawingml/2006/chartDrawing">
    <cdr:from>
      <cdr:x>0.29259</cdr:x>
      <cdr:y>0.57175</cdr:y>
    </cdr:from>
    <cdr:to>
      <cdr:x>0.5</cdr:x>
      <cdr:y>0.81499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E1BBA96A-BE6F-4DE9-9C19-FD7D1510CD14}"/>
            </a:ext>
          </a:extLst>
        </cdr:cNvPr>
        <cdr:cNvSpPr txBox="1"/>
      </cdr:nvSpPr>
      <cdr:spPr>
        <a:xfrm xmlns:a="http://schemas.openxmlformats.org/drawingml/2006/main">
          <a:off x="2307569" y="2489166"/>
          <a:ext cx="1635781" cy="10589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600" dirty="0">
              <a:latin typeface="Century Gothic" panose="020B0502020202020204" pitchFamily="34" charset="0"/>
            </a:rPr>
            <a:t>58 milyon insan</a:t>
          </a:r>
        </a:p>
      </cdr:txBody>
    </cdr:sp>
  </cdr:relSizeAnchor>
  <cdr:relSizeAnchor xmlns:cdr="http://schemas.openxmlformats.org/drawingml/2006/chartDrawing">
    <cdr:from>
      <cdr:x>0.18567</cdr:x>
      <cdr:y>0.40749</cdr:y>
    </cdr:from>
    <cdr:to>
      <cdr:x>0.42013</cdr:x>
      <cdr:y>0.52101</cdr:y>
    </cdr:to>
    <cdr:sp macro="" textlink="">
      <cdr:nvSpPr>
        <cdr:cNvPr id="4" name="Metin kutusu 3">
          <a:extLst xmlns:a="http://schemas.openxmlformats.org/drawingml/2006/main">
            <a:ext uri="{FF2B5EF4-FFF2-40B4-BE49-F238E27FC236}">
              <a16:creationId xmlns:a16="http://schemas.microsoft.com/office/drawing/2014/main" id="{55D9C7BD-3664-4745-A498-6802A4E757EC}"/>
            </a:ext>
          </a:extLst>
        </cdr:cNvPr>
        <cdr:cNvSpPr txBox="1"/>
      </cdr:nvSpPr>
      <cdr:spPr>
        <a:xfrm xmlns:a="http://schemas.openxmlformats.org/drawingml/2006/main">
          <a:off x="1464310" y="1774053"/>
          <a:ext cx="1849120" cy="494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600" dirty="0">
              <a:latin typeface="Century Gothic" panose="020B0502020202020204" pitchFamily="34" charset="0"/>
            </a:rPr>
            <a:t>27 milyon insan</a:t>
          </a:r>
        </a:p>
      </cdr:txBody>
    </cdr:sp>
  </cdr:relSizeAnchor>
  <cdr:relSizeAnchor xmlns:cdr="http://schemas.openxmlformats.org/drawingml/2006/chartDrawing">
    <cdr:from>
      <cdr:x>0.22045</cdr:x>
      <cdr:y>0.30909</cdr:y>
    </cdr:from>
    <cdr:to>
      <cdr:x>0.49098</cdr:x>
      <cdr:y>0.45774</cdr:y>
    </cdr:to>
    <cdr:sp macro="" textlink="">
      <cdr:nvSpPr>
        <cdr:cNvPr id="5" name="Metin kutusu 4">
          <a:extLst xmlns:a="http://schemas.openxmlformats.org/drawingml/2006/main">
            <a:ext uri="{FF2B5EF4-FFF2-40B4-BE49-F238E27FC236}">
              <a16:creationId xmlns:a16="http://schemas.microsoft.com/office/drawing/2014/main" id="{8F3B9DAD-D4B3-48BB-BC91-17EABC484869}"/>
            </a:ext>
          </a:extLst>
        </cdr:cNvPr>
        <cdr:cNvSpPr txBox="1"/>
      </cdr:nvSpPr>
      <cdr:spPr>
        <a:xfrm xmlns:a="http://schemas.openxmlformats.org/drawingml/2006/main">
          <a:off x="1738630" y="1345644"/>
          <a:ext cx="2133600" cy="647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600" dirty="0">
              <a:latin typeface="Century Gothic" panose="020B0502020202020204" pitchFamily="34" charset="0"/>
            </a:rPr>
            <a:t>21 milyon insan</a:t>
          </a:r>
        </a:p>
      </cdr:txBody>
    </cdr:sp>
  </cdr:relSizeAnchor>
  <cdr:relSizeAnchor xmlns:cdr="http://schemas.openxmlformats.org/drawingml/2006/chartDrawing">
    <cdr:from>
      <cdr:x>0.36602</cdr:x>
      <cdr:y>0.22776</cdr:y>
    </cdr:from>
    <cdr:to>
      <cdr:x>0.5695</cdr:x>
      <cdr:y>0.32776</cdr:y>
    </cdr:to>
    <cdr:sp macro="" textlink="">
      <cdr:nvSpPr>
        <cdr:cNvPr id="6" name="Metin kutusu 5">
          <a:extLst xmlns:a="http://schemas.openxmlformats.org/drawingml/2006/main">
            <a:ext uri="{FF2B5EF4-FFF2-40B4-BE49-F238E27FC236}">
              <a16:creationId xmlns:a16="http://schemas.microsoft.com/office/drawing/2014/main" id="{EDE2DF76-07C1-4F14-94E5-8F72341712D1}"/>
            </a:ext>
          </a:extLst>
        </cdr:cNvPr>
        <cdr:cNvSpPr txBox="1"/>
      </cdr:nvSpPr>
      <cdr:spPr>
        <a:xfrm xmlns:a="http://schemas.openxmlformats.org/drawingml/2006/main">
          <a:off x="2886690" y="991567"/>
          <a:ext cx="1604816" cy="435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600" dirty="0">
              <a:latin typeface="Century Gothic" panose="020B0502020202020204" pitchFamily="34" charset="0"/>
            </a:rPr>
            <a:t>19 milyon insan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69AEA-8386-5A47-941C-86B9890A7D63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A1BF3-B45C-9A40-9E39-196CA2FEDD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03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9128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A3B93-ED69-7349-FC19-66B17D10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5908779-8E76-30D8-1082-D15AD149D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19C91EF-78D7-A228-7F74-217B775CB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2A09EB-8CAD-0606-B299-56C638510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7367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C37EE-8226-E142-A312-3C39F8D1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FA4600C-C034-0CF9-7193-A74A264F1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7490396-4D97-B06B-2D8D-1806BA798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798D3AE-7719-EE7A-D47B-1DF515B6C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8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324C8-BDCF-7AAE-5E81-06CAB155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516CB0C-5D5A-03F1-96A0-B478F4B20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124F591-E7DE-2359-35A2-942A43299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130AA86-347C-50FB-B1EA-025C22C42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3278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27570-AB89-586A-BF27-11830C26F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7D3E948-C1FF-CD2D-1342-7FD92D41B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4CDBDC7-DF05-C706-1588-FF17F7A13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394E8E7-DF24-0B00-568E-0349796A8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92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6D46-0941-5315-9E19-B882B3D30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718F866-19C2-1CDF-DAC2-BD745E385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CFCA271-6696-1203-E0D2-73FBB7985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94DC6A0-C300-20C1-2461-64FC9BA5E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9096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296D-3DA1-DBCF-3148-42F5434D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CED9FC6-B288-DCD9-4D82-B572A12D2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59DD16B-EA09-904D-251F-3D06FAA30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ED64B8D-6C81-A987-3FDC-A99308B20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9090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33FD-9089-73F2-0BD6-3E7C43A98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DF5A44B-8FB4-126C-3945-1AB96D2AD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799D1D1-49A2-E52A-059C-E96238114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DB93971-8894-7A5E-D3D1-7B754C882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048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72A2-4A35-CF82-E460-14515931F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B552AA9-698F-E238-14BB-883C5E01B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B5DB98D-5E28-9298-7E5E-7F7925EF2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50B0D01-D567-0469-77E9-E3B3563C2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7811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534A3-16EA-56A7-E30A-37A12054A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FD2F472-F975-7D0D-8719-6E224D750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118AC3A-24D2-09D9-837E-AF4A73D93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4AFD612-A965-A033-C0E2-7EDA7EDC4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3184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EDC1D-5F42-B1CD-3A5B-3C287020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411F649-5147-17BD-85E1-676DA715A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B8B1F1C-D1F9-34C0-6BAC-E2C72BCA4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9B04595-3D94-D235-43B9-D9A09ABD2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943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D87BE-C81B-9AD8-6E5D-99F4C251C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E6B824E-FBA6-D52E-6F27-7EC238B8C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FA1248-261C-314D-4EC8-D1D0C08BB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B327117-80B0-C5F2-7ED4-580EE5AD7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0742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ECF62-9DE2-9CA0-48DF-A2E51EEC6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23A0254-3A7F-7C4B-37AB-57D4EAD68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3C73D66-0891-E81C-BB10-9A1AAF1A2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6233D10-CC9A-0B07-2930-6160A40DF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1212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2D25-34BE-9FE6-3F93-C0C21EEC8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DAA56AF-51EA-DD16-F7E5-0B5E64766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712E11C-ABFA-61DD-619F-9C787EBCE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58D26D5-7A76-833D-5663-FB7DCA8A8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5608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943D5-46E9-27E8-9F2E-56E769EF7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9299D1D-5A15-BB75-7D8F-22470A31C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6729A87-3AD8-8C6B-E438-A7A604DB9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4053821-D168-AB5A-1958-88F77B8E6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9138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21C1-A9F9-B334-76DF-C9A4CF17E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CE1E2FC-3180-D324-7181-EE25EF437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70B3080-9F53-3347-FA3C-E83C6123C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4DFDF98-775C-6224-A1B6-A8EC14C26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862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7F627-BB7D-FBD6-9E52-280E51E53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56A8552-45F0-844A-06F2-DFB5AB4C3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51C9DF0-5DBE-1459-604D-5844ECE13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C9C4156-A7DE-D538-CE85-12C2F7BD4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5678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AE55C-FE13-D2CF-F8FF-288E01CD1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F744364-FB4A-61DC-0D97-BF9D93E66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27DDE57-0EF6-ED8D-B489-E8278A452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F9B6583-86C8-F61D-3682-1E85C5702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203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DD7FA-BDEB-B0B8-5A39-01E28A38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22F1F0C-295A-B1CA-85ED-7B46A2705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97D49DE-3464-A27B-FF51-E2C2D0767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ACF31A-FAE8-30B5-8472-6C59C1738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52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76718-44F7-F69C-5F15-CAF3A411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FA9DA2C-34A1-2493-1ADB-CF1F5B989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39EF7D6-7740-98C1-D5C5-E6DF3149C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1879682-7555-5351-B388-490FC9570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981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786B5-07E7-289A-D609-5AFF45AE0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E71C79D-FB27-5EB0-7AB8-4DD8B86E8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9F7EEA8-64A2-AE77-800F-8439ACAC1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CCBE1DC-E373-D374-CCC7-E3AA3B489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5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1EDE0-74E6-A7AC-5327-F0CE62C1C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71A3744-9937-5035-4D90-3C1BC851E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C573A2C-DB82-95DC-1641-EBCA3C847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B2BE67E-3E89-87A8-0799-4BCB1799F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273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14AF5-3689-B331-4624-F04A5D2C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015457F-0DB3-2F9F-F127-1BCD66676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0293FF4-472E-48F7-B530-3B1998FFE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E140D1B-A291-47D7-4BBB-97EF6A211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07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A98A8-3BC0-C66C-F410-7F365C81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06B1A28-C458-CEEE-01B6-D2E2EBCEA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B1865E3-9ECB-0D60-BCA1-C1648D7E5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3A08756-8E50-2E1B-DA30-272302777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047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EAAB-4755-AE42-40BE-B3E9C3736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A8F1DBF-2E2F-48A3-8550-E14E0E068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72A0AA9-865C-74A6-AACE-AEB7868B6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0058940-80FA-1257-877D-F16C97A81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661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F09BA-8F9E-520D-067A-5EB25F11C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A3BE1CB-8334-24AB-F405-71F634D29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C9FB03C-0E1A-CBA4-F01C-612CC8255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764AFF5-FF90-BC9A-C1BC-D8E7A4BF2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8461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A4663-C3EE-8C2F-DE28-4FCCBAE4B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0A47436-1073-4E3C-9F7B-4E558E875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1323941-E85C-6928-CBE2-D0058EEEF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A08A9C-1304-7997-8BD3-D3E6AA913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A1BF3-B45C-9A40-9E39-196CA2FEDD2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341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8EF7C0-27F4-1D18-3EDF-64FBBA326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37E7454-F1A0-CDAF-5E53-01B7ED5F1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37E12D-E640-FD13-033C-29C99BD7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80B8B9-B565-628C-04E1-BD6A944F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DAA68B-4545-78FD-3BE7-64783C46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136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736EE6-729C-23A8-55D9-4348B1F3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7A468A7-A0DA-FC0A-B47F-AACDFEA18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296F6A5-9410-0093-F451-F06803DBF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388048-E35D-9B5B-B3D1-8E91C288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5A5429-0041-DC8B-F3B2-E233C16C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42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C95E675-FBAA-851A-25B6-E2169145C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ED87B5D-4CCB-D489-F147-9ABFC811C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27A7E55-4E3E-F653-B72A-B8E1AE4D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E1163A-D5E6-AB9B-210A-9E138384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350367-8121-16BA-ABDC-20F947BA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07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68816D-080D-8A00-C60B-29B1EB1E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D9F26C-680B-4C4A-6CBA-88A0BA721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3002CE-503E-5A76-1507-A4A840DE9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6C1DAE8-F385-FAC6-FAC5-E76AEA5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1FAF9F-9A58-396F-A7E8-C72311B6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158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368CE9-0C77-5EC6-4398-03091AD4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CA6183F-67C4-3CC9-AC39-C98F121E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3AFBE5-8383-3B82-5007-D6EBCCA1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21D7763-0B44-9E3A-D687-56E2E89C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1CFB3A-A369-EEDF-6E21-8ED9A1E2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39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67BA6B-5D00-0772-F8F6-059C3562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178D20-AF8A-5C33-1843-A3C678D4D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D39A90B-61B8-0702-7E1A-9B213C378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94C42FB-9D43-EECC-1367-777ED40E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6533929-FD53-555A-6D08-C451D48B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2CCD6E6-9809-7D3D-C7A1-CC207744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9EBC06-3DC1-DEB6-265D-73CC96EE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F9E9C9-41F6-D48D-1D90-1FC80887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7816E12-46F7-9795-BF22-03FCBF76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A193198-085D-20FF-842E-76ABED30F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5EF6B9A-CB74-872F-D471-4B84F0D39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FE64BFD-F4E4-2328-5DB2-40B370AA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812CF7F-3EAE-1159-00AE-1EB48210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B5AFD52-0E6F-38F1-376C-4622D2C3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5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3EEB21-7981-9120-153C-E6398FDE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4960AF8-6592-120E-A063-67672B31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C817E2B-7FA6-38D3-AF90-ED62BAAB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C823BD3-63EB-5F1C-2C50-0B9F5AE2B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4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3E5D30D-D04B-6108-5F64-E0F1688D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8AD2680-99DE-4614-DD93-41940BBC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0C765B7-719A-BCFF-11EC-FEF5F60D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04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D038A7-D681-C263-A7AC-68797E90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AF33EC-D049-44BF-8BEA-6A02C0160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45328D4-40FF-BD98-E267-47A0C05A2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7D0B3BC-990A-408D-08F2-7EEC3857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451A56-5951-DE7E-B64B-A7F8D33E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2314489-1D7C-29B2-EBC4-2AB377F6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90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F51F08-AD62-27E2-937D-103D0741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B37D156-81F2-A7E6-A785-072679B9F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BDEC382-B19E-6120-B53C-93B559D72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C640596-0F5C-210D-8D5D-4C27D4BF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A133A0-FD1D-0C29-BF8D-18BE813B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D780FA-4F38-C9A9-076C-1884D62F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08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EA70D8-1F8D-BE68-358E-A0E21755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BF18683-C673-8728-8CF6-003BE039F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26558B0-5D27-8398-17F6-B90C6C281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D530FC-BE23-E340-8E39-B3B7D0C61DBF}" type="datetimeFigureOut">
              <a:rPr lang="tr-TR" smtClean="0"/>
              <a:t>12.08.2025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79FE79-DA7E-EC1B-0103-892EFBF7B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D4356D7-87E6-3BF3-1DF5-A62760B03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C9CAF5-243E-0540-B834-58F50733A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5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yazı tipi, ekran görüntüsü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0B18BDB-A71A-A948-33B0-C0E1B25715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2F5E5FB-57E6-BAB1-F291-04901DD4EF93}"/>
              </a:ext>
            </a:extLst>
          </p:cNvPr>
          <p:cNvSpPr txBox="1"/>
          <p:nvPr/>
        </p:nvSpPr>
        <p:spPr>
          <a:xfrm>
            <a:off x="5251016" y="4272677"/>
            <a:ext cx="1689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rgbClr val="114533"/>
                </a:solidFill>
              </a:rPr>
              <a:t>AD/ SOYAD</a:t>
            </a:r>
          </a:p>
          <a:p>
            <a:pPr algn="ctr"/>
            <a:r>
              <a:rPr lang="tr-TR" sz="2000" dirty="0">
                <a:solidFill>
                  <a:srgbClr val="114533"/>
                </a:solidFill>
              </a:rPr>
              <a:t>UNVAN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0ABD69B-A532-07AF-577C-D8EFBE165B6C}"/>
              </a:ext>
            </a:extLst>
          </p:cNvPr>
          <p:cNvSpPr txBox="1"/>
          <p:nvPr/>
        </p:nvSpPr>
        <p:spPr>
          <a:xfrm>
            <a:off x="5295434" y="4980563"/>
            <a:ext cx="160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>
                <a:solidFill>
                  <a:srgbClr val="114533"/>
                </a:solidFill>
              </a:rPr>
              <a:t>TARİH</a:t>
            </a:r>
            <a:endParaRPr lang="tr-TR" sz="1400" dirty="0">
              <a:solidFill>
                <a:srgbClr val="114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EBABF-4694-4D74-BF76-2B90B04A2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B2DC866-27D9-EE99-467B-F5737A9B65F5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EPİDEMİYOLOJİ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A64CB7D-A26A-5E6A-C45F-B880AD54EC49}"/>
              </a:ext>
            </a:extLst>
          </p:cNvPr>
          <p:cNvSpPr txBox="1"/>
          <p:nvPr/>
        </p:nvSpPr>
        <p:spPr>
          <a:xfrm>
            <a:off x="193116" y="775245"/>
            <a:ext cx="10439441" cy="512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Türkiye’de, Narkotik Suçlar Daire Başkanlığı’nın ‘’NARKOLOG’’ isimli projesi kapsamında 21,268 uyuşturucu şüphelisi ile gerçekleştirdiği anket araştırmasında;</a:t>
            </a:r>
          </a:p>
          <a:p>
            <a:pPr marL="1800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82’sinin uyuşturucu kullanımına esrar ile başladığı,</a:t>
            </a:r>
          </a:p>
          <a:p>
            <a:pPr marL="1800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Esrar kullanıcılarının %89,6’sının aile fertleri ile yaşadığı,</a:t>
            </a:r>
          </a:p>
          <a:p>
            <a:pPr marL="1800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%88,5’inin bekar,</a:t>
            </a:r>
          </a:p>
          <a:p>
            <a:pPr marL="1800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%75,8’inin maddeyi ilk olarak arkadaş çevresinden temin ettiği,</a:t>
            </a:r>
          </a:p>
          <a:p>
            <a:pPr marL="1800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%44,9’unun ilk kullanma nedeninin merak olduğu,</a:t>
            </a:r>
          </a:p>
          <a:p>
            <a:pPr marL="1800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Araştırma sonuçlarına göre, madde kullanımına devam etme nedenleri arasında en yaygın olanlar ‘duygudurum yükseltmek, eğlence ve keyif’ olarak belirlenmiştir.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DB6C6-5DFC-A3F0-D187-37DFFB47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5CC90C68-90BC-6D00-701D-C5F74F2A23E8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BAĞIMLILIK YAPICI MADDELER NELERDİR?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3090872-1CC3-8300-3296-61AFE1BE9993}"/>
              </a:ext>
            </a:extLst>
          </p:cNvPr>
          <p:cNvSpPr txBox="1"/>
          <p:nvPr/>
        </p:nvSpPr>
        <p:spPr>
          <a:xfrm>
            <a:off x="193116" y="1445096"/>
            <a:ext cx="10301219" cy="360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Kafein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Yatıştırıcı etkisi olan uyuşturucular: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Afyon, Morfin, Eroin, Metadon, Kodein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Uyarıcı maddeler: Kokain, Amfetamin,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Ecstasy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, Metamfetamin,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Captagon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Halüsinojen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maddeler: Esrar, LSD, Sihirli mantar,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Herbal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spices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, (SK-Bonzai)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Reçete ile alınması gerektiği hâlde, doktor kontrolü dışında kullanılan ilaçlar 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Bazı yapıştırıcılar, tiner ve çakmak gazı gibi uçucu maddeler</a:t>
            </a:r>
          </a:p>
        </p:txBody>
      </p:sp>
    </p:spTree>
    <p:extLst>
      <p:ext uri="{BB962C8B-B14F-4D97-AF65-F5344CB8AC3E}">
        <p14:creationId xmlns:p14="http://schemas.microsoft.com/office/powerpoint/2010/main" val="16813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0CE5B-DB7D-7724-BCCE-84813A09C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8BBEF996-8E52-1660-B725-B5107AFFD226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BAĞIMLILIK YAPICI MADDELER NELERDİR?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7937A3D-6F06-6816-1D83-D92B9579A7E3}"/>
              </a:ext>
            </a:extLst>
          </p:cNvPr>
          <p:cNvSpPr txBox="1"/>
          <p:nvPr/>
        </p:nvSpPr>
        <p:spPr>
          <a:xfrm>
            <a:off x="193117" y="1445096"/>
            <a:ext cx="5261386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Resimlerdeki Maddeleri Tahmin Edelim…</a:t>
            </a:r>
          </a:p>
        </p:txBody>
      </p:sp>
    </p:spTree>
    <p:extLst>
      <p:ext uri="{BB962C8B-B14F-4D97-AF65-F5344CB8AC3E}">
        <p14:creationId xmlns:p14="http://schemas.microsoft.com/office/powerpoint/2010/main" val="24099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138C7-D78E-2CF9-477D-E82BCF7CE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E867BADF-7231-9A6E-7A87-EDF0E9880203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BAĞIMLILIK YAPICI MADDELER NELERDİR?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2" name="Picture 2" descr="C:\Users\AA\Desktop\bonzai\101015-marihuana.widec.jpg">
            <a:extLst>
              <a:ext uri="{FF2B5EF4-FFF2-40B4-BE49-F238E27FC236}">
                <a16:creationId xmlns:a16="http://schemas.microsoft.com/office/drawing/2014/main" id="{8D5022B2-6072-2E42-E019-8160BCDD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112" y="1662736"/>
            <a:ext cx="2590884" cy="1860071"/>
          </a:xfrm>
          <a:prstGeom prst="rect">
            <a:avLst/>
          </a:prstGeom>
        </p:spPr>
      </p:pic>
      <p:pic>
        <p:nvPicPr>
          <p:cNvPr id="3" name="Picture 3" descr="C:\Users\AA\Desktop\bonzai\ereglide_30_gram_bonzai_yakalandi_h5743.jpg">
            <a:extLst>
              <a:ext uri="{FF2B5EF4-FFF2-40B4-BE49-F238E27FC236}">
                <a16:creationId xmlns:a16="http://schemas.microsoft.com/office/drawing/2014/main" id="{04F4C3E7-8147-634B-A2C0-334A0BFDCD99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538" y="1707902"/>
            <a:ext cx="2952328" cy="1656184"/>
          </a:xfrm>
          <a:prstGeom prst="rect">
            <a:avLst/>
          </a:prstGeom>
        </p:spPr>
      </p:pic>
      <p:pic>
        <p:nvPicPr>
          <p:cNvPr id="4" name="Picture 2" descr="C:\Users\AA\Desktop\bonzai\1780832bonzai.bmp">
            <a:extLst>
              <a:ext uri="{FF2B5EF4-FFF2-40B4-BE49-F238E27FC236}">
                <a16:creationId xmlns:a16="http://schemas.microsoft.com/office/drawing/2014/main" id="{3D9799E7-4131-7D7D-BCD4-E1DEE81FCB8C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8538" y="4016329"/>
            <a:ext cx="3103800" cy="1741156"/>
          </a:xfrm>
          <a:prstGeom prst="rect">
            <a:avLst/>
          </a:prstGeom>
        </p:spPr>
      </p:pic>
      <p:pic>
        <p:nvPicPr>
          <p:cNvPr id="7" name="Picture 2" descr="0407">
            <a:extLst>
              <a:ext uri="{FF2B5EF4-FFF2-40B4-BE49-F238E27FC236}">
                <a16:creationId xmlns:a16="http://schemas.microsoft.com/office/drawing/2014/main" id="{9C854994-B107-3219-C5AE-A3B7B0FCA843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8036" y="4016329"/>
            <a:ext cx="3103802" cy="1741157"/>
          </a:xfrm>
          <a:prstGeom prst="rect">
            <a:avLst/>
          </a:prstGeom>
        </p:spPr>
      </p:pic>
      <p:pic>
        <p:nvPicPr>
          <p:cNvPr id="8" name="Picture 2" descr="ecstasy ile ilgili gÃ¶rsel sonucu">
            <a:extLst>
              <a:ext uri="{FF2B5EF4-FFF2-40B4-BE49-F238E27FC236}">
                <a16:creationId xmlns:a16="http://schemas.microsoft.com/office/drawing/2014/main" id="{1F15C247-132C-DFE2-9003-92EA6A5C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5408" y="1727960"/>
            <a:ext cx="3116430" cy="1636126"/>
          </a:xfrm>
          <a:prstGeom prst="rect">
            <a:avLst/>
          </a:prstGeom>
          <a:noFill/>
        </p:spPr>
      </p:pic>
      <p:pic>
        <p:nvPicPr>
          <p:cNvPr id="9" name="Picture 3" descr="C:\Documents and Settings\Administrator\My Documents\grafik\madde resimleri\cannabis\Hash.jpg">
            <a:extLst>
              <a:ext uri="{FF2B5EF4-FFF2-40B4-BE49-F238E27FC236}">
                <a16:creationId xmlns:a16="http://schemas.microsoft.com/office/drawing/2014/main" id="{442B27CB-B394-F9DC-94BB-292B8CEC9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39062"/>
          <a:stretch/>
        </p:blipFill>
        <p:spPr bwMode="auto">
          <a:xfrm>
            <a:off x="2765708" y="4132583"/>
            <a:ext cx="976387" cy="151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erbe colombienne 2">
            <a:extLst>
              <a:ext uri="{FF2B5EF4-FFF2-40B4-BE49-F238E27FC236}">
                <a16:creationId xmlns:a16="http://schemas.microsoft.com/office/drawing/2014/main" id="{88F2FB9B-CF0E-C2AB-01F1-010354E3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767" y="4490227"/>
            <a:ext cx="1748065" cy="9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7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B002A-2706-90A3-62E7-F5EBB4D3D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60E3B40-CCFB-CD6F-582F-C9C140C8723C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BAĞIMLILIK YAPICI MADDELER NELERDİR?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2" name="Picture 2" descr="C:\Users\AA\Desktop\bonzai\101015-marihuana.widec.jpg">
            <a:extLst>
              <a:ext uri="{FF2B5EF4-FFF2-40B4-BE49-F238E27FC236}">
                <a16:creationId xmlns:a16="http://schemas.microsoft.com/office/drawing/2014/main" id="{819CE2AA-C8A1-0BB6-99B6-76BF9810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112" y="1662736"/>
            <a:ext cx="2590884" cy="1860071"/>
          </a:xfrm>
          <a:prstGeom prst="rect">
            <a:avLst/>
          </a:prstGeom>
        </p:spPr>
      </p:pic>
      <p:pic>
        <p:nvPicPr>
          <p:cNvPr id="3" name="Picture 3" descr="C:\Users\AA\Desktop\bonzai\ereglide_30_gram_bonzai_yakalandi_h5743.jpg">
            <a:extLst>
              <a:ext uri="{FF2B5EF4-FFF2-40B4-BE49-F238E27FC236}">
                <a16:creationId xmlns:a16="http://schemas.microsoft.com/office/drawing/2014/main" id="{F7C9EFC6-2451-69EF-5180-91446B54E2ED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538" y="1707902"/>
            <a:ext cx="2952328" cy="1656184"/>
          </a:xfrm>
          <a:prstGeom prst="rect">
            <a:avLst/>
          </a:prstGeom>
        </p:spPr>
      </p:pic>
      <p:pic>
        <p:nvPicPr>
          <p:cNvPr id="4" name="Picture 2" descr="C:\Users\AA\Desktop\bonzai\1780832bonzai.bmp">
            <a:extLst>
              <a:ext uri="{FF2B5EF4-FFF2-40B4-BE49-F238E27FC236}">
                <a16:creationId xmlns:a16="http://schemas.microsoft.com/office/drawing/2014/main" id="{5BD9CEE6-CEA2-7A17-89AE-CDC2291FCCC1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8538" y="4016329"/>
            <a:ext cx="3103800" cy="1741156"/>
          </a:xfrm>
          <a:prstGeom prst="rect">
            <a:avLst/>
          </a:prstGeom>
        </p:spPr>
      </p:pic>
      <p:pic>
        <p:nvPicPr>
          <p:cNvPr id="7" name="Picture 2" descr="0407">
            <a:extLst>
              <a:ext uri="{FF2B5EF4-FFF2-40B4-BE49-F238E27FC236}">
                <a16:creationId xmlns:a16="http://schemas.microsoft.com/office/drawing/2014/main" id="{5082BE21-C093-A3BF-57E2-87A6259E19F7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8036" y="4016329"/>
            <a:ext cx="3103802" cy="1741157"/>
          </a:xfrm>
          <a:prstGeom prst="rect">
            <a:avLst/>
          </a:prstGeom>
        </p:spPr>
      </p:pic>
      <p:pic>
        <p:nvPicPr>
          <p:cNvPr id="8" name="Picture 2" descr="ecstasy ile ilgili gÃ¶rsel sonucu">
            <a:extLst>
              <a:ext uri="{FF2B5EF4-FFF2-40B4-BE49-F238E27FC236}">
                <a16:creationId xmlns:a16="http://schemas.microsoft.com/office/drawing/2014/main" id="{F71ABC62-37E9-F494-C772-32A30048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5408" y="1727960"/>
            <a:ext cx="3116430" cy="1636126"/>
          </a:xfrm>
          <a:prstGeom prst="rect">
            <a:avLst/>
          </a:prstGeom>
          <a:noFill/>
        </p:spPr>
      </p:pic>
      <p:pic>
        <p:nvPicPr>
          <p:cNvPr id="9" name="Picture 3" descr="C:\Documents and Settings\Administrator\My Documents\grafik\madde resimleri\cannabis\Hash.jpg">
            <a:extLst>
              <a:ext uri="{FF2B5EF4-FFF2-40B4-BE49-F238E27FC236}">
                <a16:creationId xmlns:a16="http://schemas.microsoft.com/office/drawing/2014/main" id="{BDF8F15C-0E9E-781C-F575-69569CF06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39062"/>
          <a:stretch/>
        </p:blipFill>
        <p:spPr bwMode="auto">
          <a:xfrm>
            <a:off x="2765708" y="4132583"/>
            <a:ext cx="976387" cy="151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erbe colombienne 2">
            <a:extLst>
              <a:ext uri="{FF2B5EF4-FFF2-40B4-BE49-F238E27FC236}">
                <a16:creationId xmlns:a16="http://schemas.microsoft.com/office/drawing/2014/main" id="{4CF0A78A-5E1E-3D5E-064E-43E01128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767" y="4490227"/>
            <a:ext cx="1748065" cy="96566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2033DABC-B6A8-384B-2496-599BBBFEDDB1}"/>
              </a:ext>
            </a:extLst>
          </p:cNvPr>
          <p:cNvSpPr txBox="1"/>
          <p:nvPr/>
        </p:nvSpPr>
        <p:spPr>
          <a:xfrm>
            <a:off x="1700072" y="946874"/>
            <a:ext cx="1096963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Esrar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C1FDF2B-7499-891E-8494-AB09D152471C}"/>
              </a:ext>
            </a:extLst>
          </p:cNvPr>
          <p:cNvSpPr txBox="1"/>
          <p:nvPr/>
        </p:nvSpPr>
        <p:spPr>
          <a:xfrm>
            <a:off x="3885902" y="935954"/>
            <a:ext cx="3789071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Sentetik </a:t>
            </a:r>
            <a:r>
              <a:rPr lang="tr-TR" sz="2200" b="1" dirty="0" err="1">
                <a:ea typeface="Calibri" panose="020F0502020204030204" pitchFamily="34" charset="0"/>
                <a:cs typeface="Calibri" panose="020F0502020204030204" pitchFamily="34" charset="0"/>
              </a:rPr>
              <a:t>Kannabinoid</a:t>
            </a:r>
            <a:endParaRPr lang="tr-TR" sz="2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559B254-188C-2229-57AA-29A28CFCC0C2}"/>
              </a:ext>
            </a:extLst>
          </p:cNvPr>
          <p:cNvSpPr txBox="1"/>
          <p:nvPr/>
        </p:nvSpPr>
        <p:spPr>
          <a:xfrm>
            <a:off x="7981769" y="946874"/>
            <a:ext cx="2883708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tr-TR" sz="2200" b="1" dirty="0" err="1">
                <a:ea typeface="Calibri" panose="020F0502020204030204" pitchFamily="34" charset="0"/>
                <a:cs typeface="Calibri" panose="020F0502020204030204" pitchFamily="34" charset="0"/>
              </a:rPr>
              <a:t>Ecstasy</a:t>
            </a: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 (MDMA)</a:t>
            </a:r>
          </a:p>
        </p:txBody>
      </p:sp>
    </p:spTree>
    <p:extLst>
      <p:ext uri="{BB962C8B-B14F-4D97-AF65-F5344CB8AC3E}">
        <p14:creationId xmlns:p14="http://schemas.microsoft.com/office/powerpoint/2010/main" val="1258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B8D4C-518D-A84A-69E4-4360C947D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B07691D7-4310-3EB8-5718-5FD36494BC35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BAĞIMLILIK YAPICI MADDELER NELERDİR?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5F463B-3551-48D1-A003-005CFDA3A606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 l="10616" t="43373" r="53558" b="34068"/>
          <a:stretch>
            <a:fillRect/>
          </a:stretch>
        </p:blipFill>
        <p:spPr bwMode="auto">
          <a:xfrm>
            <a:off x="621837" y="1749802"/>
            <a:ext cx="3250908" cy="1823680"/>
          </a:xfrm>
          <a:prstGeom prst="rect">
            <a:avLst/>
          </a:prstGeom>
        </p:spPr>
      </p:pic>
      <p:pic>
        <p:nvPicPr>
          <p:cNvPr id="14" name="Picture 3" descr="afyon2">
            <a:extLst>
              <a:ext uri="{FF2B5EF4-FFF2-40B4-BE49-F238E27FC236}">
                <a16:creationId xmlns:a16="http://schemas.microsoft.com/office/drawing/2014/main" id="{C8CA8988-F893-8241-B71F-4D29CD9C5CB1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837" y="3780047"/>
            <a:ext cx="3250908" cy="1823680"/>
          </a:xfrm>
          <a:prstGeom prst="rect">
            <a:avLst/>
          </a:prstGeom>
        </p:spPr>
      </p:pic>
      <p:pic>
        <p:nvPicPr>
          <p:cNvPr id="15" name="Picture 3" descr="erythroxylum_coca6">
            <a:extLst>
              <a:ext uri="{FF2B5EF4-FFF2-40B4-BE49-F238E27FC236}">
                <a16:creationId xmlns:a16="http://schemas.microsoft.com/office/drawing/2014/main" id="{F7AE45F8-ED07-0B31-9131-AB2A88B3C38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/>
          <a:srcRect l="5693" t="2495" r="4823" b="5842"/>
          <a:stretch/>
        </p:blipFill>
        <p:spPr bwMode="auto">
          <a:xfrm>
            <a:off x="4177794" y="1727960"/>
            <a:ext cx="3065859" cy="1823680"/>
          </a:xfrm>
          <a:prstGeom prst="rect">
            <a:avLst/>
          </a:prstGeom>
        </p:spPr>
      </p:pic>
      <p:pic>
        <p:nvPicPr>
          <p:cNvPr id="16" name="Picture 2" descr="crack">
            <a:extLst>
              <a:ext uri="{FF2B5EF4-FFF2-40B4-BE49-F238E27FC236}">
                <a16:creationId xmlns:a16="http://schemas.microsoft.com/office/drawing/2014/main" id="{BEF036BC-11F0-120A-3D6D-6ECAA3AA1B3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print"/>
          <a:srcRect l="5692"/>
          <a:stretch/>
        </p:blipFill>
        <p:spPr bwMode="auto">
          <a:xfrm>
            <a:off x="4177794" y="3780047"/>
            <a:ext cx="3065859" cy="1823680"/>
          </a:xfrm>
          <a:prstGeom prst="rect">
            <a:avLst/>
          </a:prstGeom>
        </p:spPr>
      </p:pic>
      <p:pic>
        <p:nvPicPr>
          <p:cNvPr id="17" name="Picture 2" descr="http://www.uyusturucumaddeler.com/images/met_resim_2.png">
            <a:extLst>
              <a:ext uri="{FF2B5EF4-FFF2-40B4-BE49-F238E27FC236}">
                <a16:creationId xmlns:a16="http://schemas.microsoft.com/office/drawing/2014/main" id="{A5D53915-036E-7A0E-8879-6B8800551373}"/>
              </a:ext>
            </a:extLst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8702" y="1749802"/>
            <a:ext cx="3250908" cy="1823680"/>
          </a:xfrm>
          <a:prstGeom prst="rect">
            <a:avLst/>
          </a:prstGeom>
        </p:spPr>
      </p:pic>
      <p:pic>
        <p:nvPicPr>
          <p:cNvPr id="18" name="Picture 4" descr="http://www.uyusturucumaddeler.com/images/met_resim.png">
            <a:extLst>
              <a:ext uri="{FF2B5EF4-FFF2-40B4-BE49-F238E27FC236}">
                <a16:creationId xmlns:a16="http://schemas.microsoft.com/office/drawing/2014/main" id="{B0457856-8CAC-7E74-341F-7B148D1542B8}"/>
              </a:ext>
            </a:extLst>
          </p:cNvPr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8702" y="3780047"/>
            <a:ext cx="3250908" cy="18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4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949C-76CD-2A01-F249-20C338B99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9B412AC1-3B88-17AB-5A9A-2183964A024D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BAĞIMLILIK YAPICI MADDELER NELERDİR?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B41D69A-1F67-7A4C-AD8F-63E8DBC81E91}"/>
              </a:ext>
            </a:extLst>
          </p:cNvPr>
          <p:cNvSpPr txBox="1"/>
          <p:nvPr/>
        </p:nvSpPr>
        <p:spPr>
          <a:xfrm>
            <a:off x="1783248" y="958085"/>
            <a:ext cx="928085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Afyon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F171211-ED58-5788-2571-4B779C667028}"/>
              </a:ext>
            </a:extLst>
          </p:cNvPr>
          <p:cNvSpPr txBox="1"/>
          <p:nvPr/>
        </p:nvSpPr>
        <p:spPr>
          <a:xfrm>
            <a:off x="5131432" y="978588"/>
            <a:ext cx="1158582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Kokain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7BA64EA-1A0C-AB56-AF78-E50A18099695}"/>
              </a:ext>
            </a:extLst>
          </p:cNvPr>
          <p:cNvSpPr txBox="1"/>
          <p:nvPr/>
        </p:nvSpPr>
        <p:spPr>
          <a:xfrm>
            <a:off x="8093897" y="969295"/>
            <a:ext cx="2160517" cy="55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Metamfetamin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E51AE4-68D9-3C91-D016-570BB532E072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 l="10616" t="43373" r="53558" b="34068"/>
          <a:stretch>
            <a:fillRect/>
          </a:stretch>
        </p:blipFill>
        <p:spPr bwMode="auto">
          <a:xfrm>
            <a:off x="621837" y="1749802"/>
            <a:ext cx="3250908" cy="1823680"/>
          </a:xfrm>
          <a:prstGeom prst="rect">
            <a:avLst/>
          </a:prstGeom>
        </p:spPr>
      </p:pic>
      <p:pic>
        <p:nvPicPr>
          <p:cNvPr id="14" name="Picture 3" descr="afyon2">
            <a:extLst>
              <a:ext uri="{FF2B5EF4-FFF2-40B4-BE49-F238E27FC236}">
                <a16:creationId xmlns:a16="http://schemas.microsoft.com/office/drawing/2014/main" id="{3190A7AF-F268-B28E-CF58-D4F8923ADEDF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837" y="3780047"/>
            <a:ext cx="3250908" cy="1823680"/>
          </a:xfrm>
          <a:prstGeom prst="rect">
            <a:avLst/>
          </a:prstGeom>
        </p:spPr>
      </p:pic>
      <p:pic>
        <p:nvPicPr>
          <p:cNvPr id="15" name="Picture 3" descr="erythroxylum_coca6">
            <a:extLst>
              <a:ext uri="{FF2B5EF4-FFF2-40B4-BE49-F238E27FC236}">
                <a16:creationId xmlns:a16="http://schemas.microsoft.com/office/drawing/2014/main" id="{19D9905D-B43E-B8C8-D94C-41FE017792E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/>
          <a:srcRect l="5693" t="2495" r="4823" b="5842"/>
          <a:stretch/>
        </p:blipFill>
        <p:spPr bwMode="auto">
          <a:xfrm>
            <a:off x="4177794" y="1727960"/>
            <a:ext cx="3065859" cy="1823680"/>
          </a:xfrm>
          <a:prstGeom prst="rect">
            <a:avLst/>
          </a:prstGeom>
        </p:spPr>
      </p:pic>
      <p:pic>
        <p:nvPicPr>
          <p:cNvPr id="16" name="Picture 2" descr="crack">
            <a:extLst>
              <a:ext uri="{FF2B5EF4-FFF2-40B4-BE49-F238E27FC236}">
                <a16:creationId xmlns:a16="http://schemas.microsoft.com/office/drawing/2014/main" id="{236EBC2D-AB27-4B5C-41FC-E0C1BB899CD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print"/>
          <a:srcRect l="5692"/>
          <a:stretch/>
        </p:blipFill>
        <p:spPr bwMode="auto">
          <a:xfrm>
            <a:off x="4177794" y="3780047"/>
            <a:ext cx="3065859" cy="1823680"/>
          </a:xfrm>
          <a:prstGeom prst="rect">
            <a:avLst/>
          </a:prstGeom>
        </p:spPr>
      </p:pic>
      <p:pic>
        <p:nvPicPr>
          <p:cNvPr id="17" name="Picture 2" descr="http://www.uyusturucumaddeler.com/images/met_resim_2.png">
            <a:extLst>
              <a:ext uri="{FF2B5EF4-FFF2-40B4-BE49-F238E27FC236}">
                <a16:creationId xmlns:a16="http://schemas.microsoft.com/office/drawing/2014/main" id="{A2635061-77A0-1C63-383F-B3ABC5E8EBDB}"/>
              </a:ext>
            </a:extLst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8702" y="1749802"/>
            <a:ext cx="3250908" cy="1823680"/>
          </a:xfrm>
          <a:prstGeom prst="rect">
            <a:avLst/>
          </a:prstGeom>
        </p:spPr>
      </p:pic>
      <p:pic>
        <p:nvPicPr>
          <p:cNvPr id="18" name="Picture 4" descr="http://www.uyusturucumaddeler.com/images/met_resim.png">
            <a:extLst>
              <a:ext uri="{FF2B5EF4-FFF2-40B4-BE49-F238E27FC236}">
                <a16:creationId xmlns:a16="http://schemas.microsoft.com/office/drawing/2014/main" id="{3205BE88-FA0F-2422-76AD-3B4C6D73D0F3}"/>
              </a:ext>
            </a:extLst>
          </p:cNvPr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8702" y="3780047"/>
            <a:ext cx="3250908" cy="18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7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CB142-888F-FF56-9E32-557696E4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756EA952-6683-F129-365F-EC08D3EEF855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KAFEİN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A26946F-D626-E6D3-EC4F-971841BAA1B1}"/>
              </a:ext>
            </a:extLst>
          </p:cNvPr>
          <p:cNvSpPr txBox="1"/>
          <p:nvPr/>
        </p:nvSpPr>
        <p:spPr>
          <a:xfrm>
            <a:off x="193116" y="1445096"/>
            <a:ext cx="11056131" cy="390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Kafein; sinir sistemi üzerinde uyarıcı etkiler gösterir. 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Kafeinli enerji içeceklerinin ergenlere tanıtılması sonucunda kafein bağımlılığının yaygın hale gelmesinde artış olabileceği  öne sürülmüş; bulantı-kusma, kalp çarpıntısı, tansiyon yüksekliği, baş dönmesi ve sinirlilik ile karakterize zehirlenme vakaları bildirilmiştir.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Baş ağrısı, yoksunluğun en sık belirtisidir.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Yüksek doz kullanımında anksiyete ile duygudurum bozuklukları görülebilir. </a:t>
            </a:r>
          </a:p>
        </p:txBody>
      </p:sp>
    </p:spTree>
    <p:extLst>
      <p:ext uri="{BB962C8B-B14F-4D97-AF65-F5344CB8AC3E}">
        <p14:creationId xmlns:p14="http://schemas.microsoft.com/office/powerpoint/2010/main" val="25325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CA646-255D-1760-39DB-98545B007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B416328-7741-0DF0-5FA5-E2E84583E683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ESRAR VE BENZERLERİ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2" name="Picture 2" descr="Ä°lgili resim">
            <a:extLst>
              <a:ext uri="{FF2B5EF4-FFF2-40B4-BE49-F238E27FC236}">
                <a16:creationId xmlns:a16="http://schemas.microsoft.com/office/drawing/2014/main" id="{23733D64-9895-E083-D1D9-61E50C4A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296" y="1093104"/>
            <a:ext cx="4265836" cy="2843890"/>
          </a:xfrm>
          <a:prstGeom prst="rect">
            <a:avLst/>
          </a:prstGeom>
          <a:noFill/>
        </p:spPr>
      </p:pic>
      <p:pic>
        <p:nvPicPr>
          <p:cNvPr id="3" name="Picture 3" descr="C:\Documents and Settings\Administrator\My Documents\grafik\madde resimleri\cannabis\Hash.jpg">
            <a:extLst>
              <a:ext uri="{FF2B5EF4-FFF2-40B4-BE49-F238E27FC236}">
                <a16:creationId xmlns:a16="http://schemas.microsoft.com/office/drawing/2014/main" id="{8E8E649E-5D63-9E0D-DDEF-C11DAAC4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0161" y="3459615"/>
            <a:ext cx="2743199" cy="258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83897B7-DA55-0E9D-5461-026533B2A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53" y="1093104"/>
            <a:ext cx="3660228" cy="36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C7993-04AA-E342-0C93-D50185A09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0AC83145-3413-D7F1-E813-113F1CBE45F1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ESRAR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E980C0E-6D61-0F8C-A32B-24578FC3CEDD}"/>
              </a:ext>
            </a:extLst>
          </p:cNvPr>
          <p:cNvSpPr txBox="1"/>
          <p:nvPr/>
        </p:nvSpPr>
        <p:spPr>
          <a:xfrm>
            <a:off x="193116" y="1445096"/>
            <a:ext cx="11056131" cy="299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Cannabis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sativa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bitkisi (kenevir)-∆9-tetrahidrokannabinol (THC) etken maddedir.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Dünya çapında en yaygın kullanılan yasa dışı maddedir.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Marihuana, Mary Jane, </a:t>
            </a: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ganja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, cigara, </a:t>
            </a: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haşhiş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, ot gibi farklı isimlerle anılır.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Yaprak formu "ot", toz haldeki esrar ise "</a:t>
            </a: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kubar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" olarak adlandırılır.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Sigara (</a:t>
            </a: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), puro, pipo ve nargile gibi araçlarla tüketilir.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3E27-5F22-2619-982D-6EFB3CF76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9793AA4B-C2DB-9EE6-2748-A7E27D14554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SUNUM İÇERİĞİ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4196B72-78E2-4DF1-C2D3-E1DD0142364D}"/>
              </a:ext>
            </a:extLst>
          </p:cNvPr>
          <p:cNvSpPr txBox="1"/>
          <p:nvPr/>
        </p:nvSpPr>
        <p:spPr>
          <a:xfrm>
            <a:off x="193116" y="1445096"/>
            <a:ext cx="8557479" cy="207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rgbClr val="114533"/>
                </a:solidFill>
              </a:rPr>
              <a:t>Madde Bağımlılığı Nedir?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rgbClr val="114533"/>
                </a:solidFill>
              </a:rPr>
              <a:t>Epidemiyoloji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rgbClr val="114533"/>
                </a:solidFill>
              </a:rPr>
              <a:t>Madde Bağımlılığına Yol Açan Etmenler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rgbClr val="114533"/>
                </a:solidFill>
              </a:rPr>
              <a:t>Bağımlılık Yapan Maddeler ve Özellikleri</a:t>
            </a:r>
          </a:p>
        </p:txBody>
      </p:sp>
    </p:spTree>
    <p:extLst>
      <p:ext uri="{BB962C8B-B14F-4D97-AF65-F5344CB8AC3E}">
        <p14:creationId xmlns:p14="http://schemas.microsoft.com/office/powerpoint/2010/main" val="2892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A02B1-E829-6DDC-3AC1-ED83BA82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65339869-0085-70B1-0172-AB4A1D253FD8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ESRARIN OLUMSUZ ETKİLERİ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E64910-6ACF-E44C-8A46-DF711AA6C21F}"/>
              </a:ext>
            </a:extLst>
          </p:cNvPr>
          <p:cNvSpPr txBox="1"/>
          <p:nvPr/>
        </p:nvSpPr>
        <p:spPr>
          <a:xfrm>
            <a:off x="193116" y="1445096"/>
            <a:ext cx="11056131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Kaygı, huzursuzluk, panik atak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Bellekte bozulma, kolay unutma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Öğrenme yeteneğinin azalması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Tembellik, isteksizlik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Şüphecilik (paranoya)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Akciğer kanseri, bronşit, astım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Esrar kullanılan günün ertesi günü panik atak, huzursuzluk veya kaygı artışı</a:t>
            </a:r>
            <a:endParaRPr lang="tr-TR" sz="22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602A7-AAF3-E518-4AF0-AB264CCA1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DFB3DE04-D79D-76A8-A32A-89F6306AEE4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ESRAR BIRAKILDIĞINDA ORTAYA ÇIKAN ETKİLER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05A006D-E2E4-16A6-8400-21D4C057D145}"/>
              </a:ext>
            </a:extLst>
          </p:cNvPr>
          <p:cNvSpPr txBox="1"/>
          <p:nvPr/>
        </p:nvSpPr>
        <p:spPr>
          <a:xfrm>
            <a:off x="193117" y="1445096"/>
            <a:ext cx="6945130" cy="348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Sinirlilik </a:t>
            </a:r>
          </a:p>
          <a:p>
            <a:pPr marL="342900" lvl="1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Gerginlik</a:t>
            </a:r>
          </a:p>
          <a:p>
            <a:pPr marL="342900" lvl="1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Uykusuzluk </a:t>
            </a:r>
          </a:p>
          <a:p>
            <a:pPr marL="342900" lvl="1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İştahsızlık </a:t>
            </a:r>
          </a:p>
          <a:p>
            <a:pPr marL="342900" lvl="1" indent="-342900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Esrar bırakıldıktan sonra ortaya çıkan belirtiler 6 haftaya kadar devam edebilir.</a:t>
            </a:r>
            <a:endParaRPr lang="tr-TR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2" descr="irritability ile ilgili gÃ¶rsel sonucu">
            <a:extLst>
              <a:ext uri="{FF2B5EF4-FFF2-40B4-BE49-F238E27FC236}">
                <a16:creationId xmlns:a16="http://schemas.microsoft.com/office/drawing/2014/main" id="{5CE1DE76-53EC-F5F8-C208-A876F02FB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16414"/>
          <a:stretch/>
        </p:blipFill>
        <p:spPr bwMode="auto">
          <a:xfrm>
            <a:off x="7138247" y="1694330"/>
            <a:ext cx="4111001" cy="29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DC8CF-9059-8316-7E41-590483560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1718E0B-6F34-3D09-5DB8-84EBC4C12F87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SENTETİKLER(BONZAİ-JAMAİKA-GOLD)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F5FA255-888B-12BD-0855-FCC5B3378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0980" r="7059" b="15856"/>
          <a:stretch/>
        </p:blipFill>
        <p:spPr bwMode="auto">
          <a:xfrm>
            <a:off x="1574741" y="1274407"/>
            <a:ext cx="3176570" cy="20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A\Desktop\bonzai\ereglide_30_gram_bonzai_yakalandi_h5743.jpg">
            <a:extLst>
              <a:ext uri="{FF2B5EF4-FFF2-40B4-BE49-F238E27FC236}">
                <a16:creationId xmlns:a16="http://schemas.microsoft.com/office/drawing/2014/main" id="{76B07651-EEBB-F38D-FDE8-FB1AEA03C16D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/>
          <a:srcRect l="38269" r="80" b="1"/>
          <a:stretch/>
        </p:blipFill>
        <p:spPr bwMode="auto">
          <a:xfrm>
            <a:off x="6096000" y="1274407"/>
            <a:ext cx="2610648" cy="204063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B56469C-0F87-8D6F-9CEB-7D50C5721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687" b="3"/>
          <a:stretch/>
        </p:blipFill>
        <p:spPr bwMode="auto">
          <a:xfrm>
            <a:off x="6172106" y="3625301"/>
            <a:ext cx="2736560" cy="231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89FC932-3E4B-9EC6-4827-0EDC771B1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" b="-1"/>
          <a:stretch/>
        </p:blipFill>
        <p:spPr bwMode="auto">
          <a:xfrm>
            <a:off x="1574740" y="3625300"/>
            <a:ext cx="3176570" cy="231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0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E42A-595F-3A7F-C036-C757C8D07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7355300E-80F5-D9F6-1103-C0DE6004D129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BONZAİ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C31F318-ABD4-BC87-00CC-7CB638D9DDA4}"/>
              </a:ext>
            </a:extLst>
          </p:cNvPr>
          <p:cNvSpPr txBox="1"/>
          <p:nvPr/>
        </p:nvSpPr>
        <p:spPr>
          <a:xfrm>
            <a:off x="193116" y="1445096"/>
            <a:ext cx="10035405" cy="309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Sentetik maddelerdir ve beyne doğrudan etki ederler.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Çok farklı formları olması nedeniyle hiç beklenmedik bedensel sorunlar ortaya çıkmaktadır (örneğin: Böbrek yetmezliği).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Çok hızlı bağımlılık yaparlar.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Bonzai, Jamaika, </a:t>
            </a:r>
            <a:r>
              <a:rPr lang="tr-TR" alt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spice</a:t>
            </a: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, K2 gibi isimlerle anılır, sigara, pipo, kova gibi yöntemlerle kullanılır. </a:t>
            </a:r>
          </a:p>
        </p:txBody>
      </p:sp>
    </p:spTree>
    <p:extLst>
      <p:ext uri="{BB962C8B-B14F-4D97-AF65-F5344CB8AC3E}">
        <p14:creationId xmlns:p14="http://schemas.microsoft.com/office/powerpoint/2010/main" val="39593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2AF9-8B1F-B5B0-599C-44D2BBCD1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9F215E6-6900-D019-5000-207B60E19E56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SENTETİK - PSİKOZ İLİŞKİSİ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A9626AB-FC01-C3FB-E49D-2ACDCAA61965}"/>
              </a:ext>
            </a:extLst>
          </p:cNvPr>
          <p:cNvSpPr txBox="1"/>
          <p:nvPr/>
        </p:nvSpPr>
        <p:spPr>
          <a:xfrm>
            <a:off x="193116" y="1445096"/>
            <a:ext cx="10035405" cy="156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Şizofreni, psikoz geliştirme ve intihar riski yüksektir.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Paranoyalar, şüphecilik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Halüsinasyonlar</a:t>
            </a:r>
          </a:p>
        </p:txBody>
      </p:sp>
    </p:spTree>
    <p:extLst>
      <p:ext uri="{BB962C8B-B14F-4D97-AF65-F5344CB8AC3E}">
        <p14:creationId xmlns:p14="http://schemas.microsoft.com/office/powerpoint/2010/main" val="4880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FDE1-5EDB-1808-BEB7-993CE42A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04AA241F-5F4A-896E-D746-C5D278748E18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HALÜSİNOJENLER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62A7F5D-72F6-D1D3-9EC7-7CDAA5DF0483}"/>
              </a:ext>
            </a:extLst>
          </p:cNvPr>
          <p:cNvSpPr txBox="1"/>
          <p:nvPr/>
        </p:nvSpPr>
        <p:spPr>
          <a:xfrm>
            <a:off x="193116" y="1445096"/>
            <a:ext cx="10035405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Liserjik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Asit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Dietilamid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(LSD)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Psilobilin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N-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dimetilt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riptamin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(DMT)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Ketamin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Dekstromertorfan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Fensiklidin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C188454-8D72-ED1D-93B3-877DB8B0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17" y="1445096"/>
            <a:ext cx="4025258" cy="30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C61A8-F91B-C8AA-5E38-53AB60A46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13818581-C35D-5AB2-D7FF-148770D36FD7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HALÜSİNOJENLER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D7CF75C-30C5-51B1-DD09-23014DDFB76D}"/>
              </a:ext>
            </a:extLst>
          </p:cNvPr>
          <p:cNvSpPr txBox="1"/>
          <p:nvPr/>
        </p:nvSpPr>
        <p:spPr>
          <a:xfrm>
            <a:off x="193116" y="1445096"/>
            <a:ext cx="10035405" cy="309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>
                <a:ea typeface="Calibri" panose="020F0502020204030204" pitchFamily="34" charset="0"/>
                <a:cs typeface="Calibri" panose="020F0502020204030204" pitchFamily="34" charset="0"/>
              </a:rPr>
              <a:t>Sedatif Hipnotikler</a:t>
            </a:r>
            <a:endParaRPr lang="tr-TR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Anksiyete ve yorgunluğu azaltma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Konuşma bozuklukları, ataksi, değişen zihin durumu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Solunum depresyonu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Yoksunluk semptomları olarak anksiyete, panik atak, hiperventilasyon (hızlı soluk alıp verme), </a:t>
            </a: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derealizasyon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(gerçeklik dışı hissetmek) ve epileptik nöbetler</a:t>
            </a:r>
          </a:p>
        </p:txBody>
      </p:sp>
    </p:spTree>
    <p:extLst>
      <p:ext uri="{BB962C8B-B14F-4D97-AF65-F5344CB8AC3E}">
        <p14:creationId xmlns:p14="http://schemas.microsoft.com/office/powerpoint/2010/main" val="11207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928E0-720C-F8C2-1E97-DD57D5CD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51DDDC07-563F-D471-87CA-44A5E1E25F89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İNHALANLAR/UÇUCU MADDELER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CBB4D9C-B958-FD53-5086-DEE46F9974C1}"/>
              </a:ext>
            </a:extLst>
          </p:cNvPr>
          <p:cNvSpPr txBox="1"/>
          <p:nvPr/>
        </p:nvSpPr>
        <p:spPr>
          <a:xfrm>
            <a:off x="193116" y="1445096"/>
            <a:ext cx="10035405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Boya incelticiler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Ayakkabı cilası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Yapıştırıcılar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Benzin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Propan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gazı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Çakmak sıvısı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Vernikler</a:t>
            </a:r>
          </a:p>
        </p:txBody>
      </p:sp>
      <p:pic>
        <p:nvPicPr>
          <p:cNvPr id="2" name="Picture 2" descr="البنزين ، السيكوتين... - الاستاذ الدكتور صالح مهدي الحسناوي | Facebook">
            <a:extLst>
              <a:ext uri="{FF2B5EF4-FFF2-40B4-BE49-F238E27FC236}">
                <a16:creationId xmlns:a16="http://schemas.microsoft.com/office/drawing/2014/main" id="{1995A6A0-31F8-0AA4-B9B5-31BFE800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52" y="916302"/>
            <a:ext cx="5496665" cy="42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DCF4C-15D6-4B48-98DC-CD9FFEA67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3D80FAA-9308-50E5-3EC0-1E1F3CFD5C1B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İNHALANLAR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A6A38E-534C-5466-661A-8A867900A090}"/>
              </a:ext>
            </a:extLst>
          </p:cNvPr>
          <p:cNvSpPr txBox="1"/>
          <p:nvPr/>
        </p:nvSpPr>
        <p:spPr>
          <a:xfrm>
            <a:off x="193116" y="1445096"/>
            <a:ext cx="10035405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Kırmızı gözler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Ani bilinç kaybı ve ölüm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Sanrılar ve halüsinasyonlar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Nistagmus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(İstemsiz göz hareketi)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Majör depresyon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İntihar girişimleri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ea typeface="Calibri" panose="020F0502020204030204" pitchFamily="34" charset="0"/>
                <a:cs typeface="Calibri" panose="020F0502020204030204" pitchFamily="34" charset="0"/>
              </a:rPr>
              <a:t>Aksiyete</a:t>
            </a: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ea typeface="Calibri" panose="020F0502020204030204" pitchFamily="34" charset="0"/>
                <a:cs typeface="Calibri" panose="020F0502020204030204" pitchFamily="34" charset="0"/>
              </a:rPr>
              <a:t>Madde kullanım bozuklukları</a:t>
            </a:r>
          </a:p>
        </p:txBody>
      </p:sp>
    </p:spTree>
    <p:extLst>
      <p:ext uri="{BB962C8B-B14F-4D97-AF65-F5344CB8AC3E}">
        <p14:creationId xmlns:p14="http://schemas.microsoft.com/office/powerpoint/2010/main" val="41795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E992-B2B7-0A58-09E2-6DD93BAE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CD332E9-F86D-453B-00D4-A54974C595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1C0F58F-44B8-0F66-D3B9-A075C32E1E83}"/>
              </a:ext>
            </a:extLst>
          </p:cNvPr>
          <p:cNvSpPr txBox="1"/>
          <p:nvPr/>
        </p:nvSpPr>
        <p:spPr>
          <a:xfrm>
            <a:off x="3695285" y="2500040"/>
            <a:ext cx="512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114533"/>
                </a:solidFill>
              </a:rPr>
              <a:t>EĞİTİM MÜDÜRLÜĞÜ</a:t>
            </a:r>
          </a:p>
        </p:txBody>
      </p:sp>
    </p:spTree>
    <p:extLst>
      <p:ext uri="{BB962C8B-B14F-4D97-AF65-F5344CB8AC3E}">
        <p14:creationId xmlns:p14="http://schemas.microsoft.com/office/powerpoint/2010/main" val="245230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5D45-1AE6-9CA3-47D2-FFA67C14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1F53C9DD-6231-2BD7-8A08-74972A0977A2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 NEDİR?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6586C66-EAE6-26DE-D8EB-FF89825CC968}"/>
              </a:ext>
            </a:extLst>
          </p:cNvPr>
          <p:cNvSpPr txBox="1"/>
          <p:nvPr/>
        </p:nvSpPr>
        <p:spPr>
          <a:xfrm>
            <a:off x="193116" y="1445096"/>
            <a:ext cx="8557479" cy="420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Kişinin beden ve ruh sağlığını, aile, iş ve sosyal yaşantısını etkileyecek şekilde  alkol ya da madde kullanması ve bu kullanımı kontrol edememesi ile seyreden bir hastalıktır.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Kişi, her durum ve koşulda maddeyi almak için karşı konulamaz bir arzu ve istek duyar. (</a:t>
            </a:r>
            <a:r>
              <a:rPr kumimoji="0" lang="tr-T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Madde kullanımına ara verdiğinde yoksunluk belirtileri yaşar. Zamanla madde kullanımını ve dozunu arttırır. (Tolerans)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Zamanının büyük bir bölümünü madde arayarak geçirir.</a:t>
            </a:r>
          </a:p>
        </p:txBody>
      </p:sp>
    </p:spTree>
    <p:extLst>
      <p:ext uri="{BB962C8B-B14F-4D97-AF65-F5344CB8AC3E}">
        <p14:creationId xmlns:p14="http://schemas.microsoft.com/office/powerpoint/2010/main" val="12635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B42-CFFA-DBE8-3D1C-988AF23D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7218A9B-082E-6FE3-1676-A525D653DA2E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MADDE BAĞIMLILIĞI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E249FC5-D4D8-CB09-9EF1-838179475678}"/>
              </a:ext>
            </a:extLst>
          </p:cNvPr>
          <p:cNvSpPr txBox="1"/>
          <p:nvPr/>
        </p:nvSpPr>
        <p:spPr>
          <a:xfrm>
            <a:off x="193117" y="1445096"/>
            <a:ext cx="6016298" cy="332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Madde bağımlılığının yönetiminde çeşitli farmakolojik yöntemler kullanılmasına rağmen, klinik uygulamalarda nüks sıkça görülmektedir. %40-60 civarındaki relaps (yeniden başlama) oranlarıyla madde bağımlılığı, ‘’kronik tıbbi hastalık’’ olarak tanımlamaktadır.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1C00A-286F-88D7-35DA-AB9CF0D1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497E056-8C00-57F6-0BD8-8A528B49528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TEKRARLAYAN BİR HASTALIKTIR</a:t>
            </a:r>
            <a:endParaRPr lang="tr-TR" sz="2800" dirty="0">
              <a:solidFill>
                <a:srgbClr val="114533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8CEE48E-E8A0-A8A7-F28A-AF61989DBDDE}"/>
              </a:ext>
            </a:extLst>
          </p:cNvPr>
          <p:cNvSpPr txBox="1"/>
          <p:nvPr/>
        </p:nvSpPr>
        <p:spPr>
          <a:xfrm>
            <a:off x="443398" y="827028"/>
            <a:ext cx="189086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Tansiyon Hastası</a:t>
            </a:r>
          </a:p>
        </p:txBody>
      </p:sp>
      <p:grpSp>
        <p:nvGrpSpPr>
          <p:cNvPr id="3" name="24 Grup">
            <a:extLst>
              <a:ext uri="{FF2B5EF4-FFF2-40B4-BE49-F238E27FC236}">
                <a16:creationId xmlns:a16="http://schemas.microsoft.com/office/drawing/2014/main" id="{9295CC35-24CC-9023-9F1A-728B1E0F6A32}"/>
              </a:ext>
            </a:extLst>
          </p:cNvPr>
          <p:cNvGrpSpPr>
            <a:grpSpLocks/>
          </p:cNvGrpSpPr>
          <p:nvPr/>
        </p:nvGrpSpPr>
        <p:grpSpPr bwMode="auto">
          <a:xfrm>
            <a:off x="663064" y="1340562"/>
            <a:ext cx="4323506" cy="1358131"/>
            <a:chOff x="827585" y="1196752"/>
            <a:chExt cx="4062533" cy="1397615"/>
          </a:xfrm>
        </p:grpSpPr>
        <p:pic>
          <p:nvPicPr>
            <p:cNvPr id="5" name="Picture 2" descr="http://www.gasdetection.com/news2/hypertension.jpg">
              <a:extLst>
                <a:ext uri="{FF2B5EF4-FFF2-40B4-BE49-F238E27FC236}">
                  <a16:creationId xmlns:a16="http://schemas.microsoft.com/office/drawing/2014/main" id="{E3027DB1-58E0-EC4D-CE94-3F78D57DB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5" y="1196752"/>
              <a:ext cx="1363917" cy="1309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http://gladlylistening.files.wordpress.com/2011/02/salt-of-the-earth.jpg">
              <a:extLst>
                <a:ext uri="{FF2B5EF4-FFF2-40B4-BE49-F238E27FC236}">
                  <a16:creationId xmlns:a16="http://schemas.microsoft.com/office/drawing/2014/main" id="{72CB46F2-78B2-7839-AF23-900221AB6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8532" y="1586255"/>
              <a:ext cx="716610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4 Metin kutusu">
              <a:extLst>
                <a:ext uri="{FF2B5EF4-FFF2-40B4-BE49-F238E27FC236}">
                  <a16:creationId xmlns:a16="http://schemas.microsoft.com/office/drawing/2014/main" id="{7A06B16E-97B1-88E3-2BC6-6B5380639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584" y="1671431"/>
              <a:ext cx="318118" cy="47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400" b="1" dirty="0"/>
                <a:t>+</a:t>
              </a:r>
              <a:endParaRPr lang="en-US" sz="2400" b="1" dirty="0"/>
            </a:p>
          </p:txBody>
        </p:sp>
        <p:sp>
          <p:nvSpPr>
            <p:cNvPr id="10" name="7 Metin kutusu">
              <a:extLst>
                <a:ext uri="{FF2B5EF4-FFF2-40B4-BE49-F238E27FC236}">
                  <a16:creationId xmlns:a16="http://schemas.microsoft.com/office/drawing/2014/main" id="{6690CB5B-8630-4EAD-1675-E3A5BF015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628800"/>
              <a:ext cx="318118" cy="47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400" b="1"/>
                <a:t>=</a:t>
              </a:r>
              <a:endParaRPr lang="en-US" sz="2400" b="1"/>
            </a:p>
          </p:txBody>
        </p:sp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A5D7464-D415-393E-8FB7-FC20636F1D1D}"/>
              </a:ext>
            </a:extLst>
          </p:cNvPr>
          <p:cNvSpPr txBox="1"/>
          <p:nvPr/>
        </p:nvSpPr>
        <p:spPr>
          <a:xfrm>
            <a:off x="2757151" y="827028"/>
            <a:ext cx="189086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Tuz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A213FB1-503F-ACE4-1FB1-7F74E1A76B67}"/>
              </a:ext>
            </a:extLst>
          </p:cNvPr>
          <p:cNvSpPr txBox="1"/>
          <p:nvPr/>
        </p:nvSpPr>
        <p:spPr>
          <a:xfrm>
            <a:off x="6296468" y="1627936"/>
            <a:ext cx="239059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10A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Yüksek Tansiyon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ED4DF405-5CCB-299F-1BF7-828FC058E0CB}"/>
              </a:ext>
            </a:extLst>
          </p:cNvPr>
          <p:cNvSpPr txBox="1"/>
          <p:nvPr/>
        </p:nvSpPr>
        <p:spPr>
          <a:xfrm>
            <a:off x="443398" y="2745527"/>
            <a:ext cx="189086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Tansiyon Hastası</a:t>
            </a:r>
          </a:p>
        </p:txBody>
      </p:sp>
      <p:grpSp>
        <p:nvGrpSpPr>
          <p:cNvPr id="21" name="24 Grup">
            <a:extLst>
              <a:ext uri="{FF2B5EF4-FFF2-40B4-BE49-F238E27FC236}">
                <a16:creationId xmlns:a16="http://schemas.microsoft.com/office/drawing/2014/main" id="{B5AE0B72-B2EF-E17C-42BD-FF0A8FF9A098}"/>
              </a:ext>
            </a:extLst>
          </p:cNvPr>
          <p:cNvGrpSpPr>
            <a:grpSpLocks/>
          </p:cNvGrpSpPr>
          <p:nvPr/>
        </p:nvGrpSpPr>
        <p:grpSpPr bwMode="auto">
          <a:xfrm>
            <a:off x="663064" y="3300171"/>
            <a:ext cx="4323506" cy="1358131"/>
            <a:chOff x="827585" y="1196752"/>
            <a:chExt cx="4062533" cy="1397615"/>
          </a:xfrm>
        </p:grpSpPr>
        <p:pic>
          <p:nvPicPr>
            <p:cNvPr id="22" name="Picture 2" descr="http://www.gasdetection.com/news2/hypertension.jpg">
              <a:extLst>
                <a:ext uri="{FF2B5EF4-FFF2-40B4-BE49-F238E27FC236}">
                  <a16:creationId xmlns:a16="http://schemas.microsoft.com/office/drawing/2014/main" id="{0598D4FA-736E-8F48-EE79-D05C11BEF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5" y="1196752"/>
              <a:ext cx="1363917" cy="1309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" descr="http://gladlylistening.files.wordpress.com/2011/02/salt-of-the-earth.jpg">
              <a:extLst>
                <a:ext uri="{FF2B5EF4-FFF2-40B4-BE49-F238E27FC236}">
                  <a16:creationId xmlns:a16="http://schemas.microsoft.com/office/drawing/2014/main" id="{81D67EB3-3048-EA1C-1ED2-0147262EE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8532" y="1586255"/>
              <a:ext cx="716610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4 Metin kutusu">
              <a:extLst>
                <a:ext uri="{FF2B5EF4-FFF2-40B4-BE49-F238E27FC236}">
                  <a16:creationId xmlns:a16="http://schemas.microsoft.com/office/drawing/2014/main" id="{53236F92-0AF7-8371-18F3-B69D8E723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584" y="1671431"/>
              <a:ext cx="318118" cy="47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400" b="1" dirty="0"/>
                <a:t>+</a:t>
              </a:r>
              <a:endParaRPr lang="en-US" sz="2400" b="1" dirty="0"/>
            </a:p>
          </p:txBody>
        </p:sp>
        <p:sp>
          <p:nvSpPr>
            <p:cNvPr id="25" name="7 Metin kutusu">
              <a:extLst>
                <a:ext uri="{FF2B5EF4-FFF2-40B4-BE49-F238E27FC236}">
                  <a16:creationId xmlns:a16="http://schemas.microsoft.com/office/drawing/2014/main" id="{9FBBC66B-35BE-3C0E-FC13-3D8265712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628800"/>
              <a:ext cx="318118" cy="47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400" b="1"/>
                <a:t>=</a:t>
              </a:r>
              <a:endParaRPr lang="en-US" sz="2400" b="1"/>
            </a:p>
          </p:txBody>
        </p:sp>
      </p:grp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B5E974DC-0A20-7B75-BB9C-AA3079EB77F4}"/>
              </a:ext>
            </a:extLst>
          </p:cNvPr>
          <p:cNvSpPr txBox="1"/>
          <p:nvPr/>
        </p:nvSpPr>
        <p:spPr>
          <a:xfrm>
            <a:off x="2757151" y="2745527"/>
            <a:ext cx="189086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Tuzsuz Diyet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4D35434-B36B-6CF7-4251-653FC8E8076B}"/>
              </a:ext>
            </a:extLst>
          </p:cNvPr>
          <p:cNvSpPr txBox="1"/>
          <p:nvPr/>
        </p:nvSpPr>
        <p:spPr>
          <a:xfrm>
            <a:off x="5465035" y="3361252"/>
            <a:ext cx="405346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FF0000"/>
                </a:solidFill>
              </a:rPr>
              <a:t>X</a:t>
            </a:r>
            <a:r>
              <a:rPr lang="tr-TR" sz="2000" b="1" dirty="0">
                <a:solidFill>
                  <a:srgbClr val="10A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Normal Tansiyon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10A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Yıl Böyle Devam Ettikten Sonra…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99E96D20-2B9C-A66E-E695-C305C1ED5BDF}"/>
              </a:ext>
            </a:extLst>
          </p:cNvPr>
          <p:cNvSpPr txBox="1"/>
          <p:nvPr/>
        </p:nvSpPr>
        <p:spPr>
          <a:xfrm>
            <a:off x="443398" y="4814238"/>
            <a:ext cx="189086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Tansiyon Hastası</a:t>
            </a:r>
          </a:p>
        </p:txBody>
      </p:sp>
      <p:grpSp>
        <p:nvGrpSpPr>
          <p:cNvPr id="38" name="24 Grup">
            <a:extLst>
              <a:ext uri="{FF2B5EF4-FFF2-40B4-BE49-F238E27FC236}">
                <a16:creationId xmlns:a16="http://schemas.microsoft.com/office/drawing/2014/main" id="{D7F5BCBB-C8DC-39D0-744A-2F3BF030B96B}"/>
              </a:ext>
            </a:extLst>
          </p:cNvPr>
          <p:cNvGrpSpPr>
            <a:grpSpLocks/>
          </p:cNvGrpSpPr>
          <p:nvPr/>
        </p:nvGrpSpPr>
        <p:grpSpPr bwMode="auto">
          <a:xfrm>
            <a:off x="663064" y="5327772"/>
            <a:ext cx="4323506" cy="1358131"/>
            <a:chOff x="827585" y="1196752"/>
            <a:chExt cx="4062533" cy="1397615"/>
          </a:xfrm>
        </p:grpSpPr>
        <p:pic>
          <p:nvPicPr>
            <p:cNvPr id="39" name="Picture 2" descr="http://www.gasdetection.com/news2/hypertension.jpg">
              <a:extLst>
                <a:ext uri="{FF2B5EF4-FFF2-40B4-BE49-F238E27FC236}">
                  <a16:creationId xmlns:a16="http://schemas.microsoft.com/office/drawing/2014/main" id="{B093DF56-4864-ABCE-A1BB-4E7C08B87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5" y="1196752"/>
              <a:ext cx="1363917" cy="1309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4" descr="http://gladlylistening.files.wordpress.com/2011/02/salt-of-the-earth.jpg">
              <a:extLst>
                <a:ext uri="{FF2B5EF4-FFF2-40B4-BE49-F238E27FC236}">
                  <a16:creationId xmlns:a16="http://schemas.microsoft.com/office/drawing/2014/main" id="{B900CEBA-1458-D663-7B3E-23FF81003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8532" y="1586255"/>
              <a:ext cx="716610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4 Metin kutusu">
              <a:extLst>
                <a:ext uri="{FF2B5EF4-FFF2-40B4-BE49-F238E27FC236}">
                  <a16:creationId xmlns:a16="http://schemas.microsoft.com/office/drawing/2014/main" id="{86AD1511-6627-9A48-9848-FBE81CCDE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584" y="1671431"/>
              <a:ext cx="318118" cy="47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400" b="1" dirty="0"/>
                <a:t>+</a:t>
              </a:r>
              <a:endParaRPr lang="en-US" sz="2400" b="1" dirty="0"/>
            </a:p>
          </p:txBody>
        </p:sp>
        <p:sp>
          <p:nvSpPr>
            <p:cNvPr id="42" name="7 Metin kutusu">
              <a:extLst>
                <a:ext uri="{FF2B5EF4-FFF2-40B4-BE49-F238E27FC236}">
                  <a16:creationId xmlns:a16="http://schemas.microsoft.com/office/drawing/2014/main" id="{0ED44722-20CC-F7B1-63D5-39409350E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628800"/>
              <a:ext cx="318118" cy="47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400" b="1"/>
                <a:t>=</a:t>
              </a:r>
              <a:endParaRPr lang="en-US" sz="2400" b="1"/>
            </a:p>
          </p:txBody>
        </p:sp>
      </p:grp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3EE06FF5-A4B5-E5C6-F664-74FDE82742A9}"/>
              </a:ext>
            </a:extLst>
          </p:cNvPr>
          <p:cNvSpPr txBox="1"/>
          <p:nvPr/>
        </p:nvSpPr>
        <p:spPr>
          <a:xfrm>
            <a:off x="2757151" y="4814238"/>
            <a:ext cx="189086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Tuz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030E2D06-C690-5D4B-ACBB-0C69ADAD994C}"/>
              </a:ext>
            </a:extLst>
          </p:cNvPr>
          <p:cNvSpPr txBox="1"/>
          <p:nvPr/>
        </p:nvSpPr>
        <p:spPr>
          <a:xfrm>
            <a:off x="4986570" y="5236647"/>
            <a:ext cx="501039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10A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Yüksek Tansiyon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rgbClr val="10A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Çünkü Sistem Artık Bir Kere Bozulmuştur…</a:t>
            </a:r>
          </a:p>
        </p:txBody>
      </p:sp>
    </p:spTree>
    <p:extLst>
      <p:ext uri="{BB962C8B-B14F-4D97-AF65-F5344CB8AC3E}">
        <p14:creationId xmlns:p14="http://schemas.microsoft.com/office/powerpoint/2010/main" val="8139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9D2F9-4DC5-AF96-A3D9-CFEFF99B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76CFDEA-6F5B-E875-3DF6-8BBF6385342C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TEKRARLAYAN BİR HASTALIKTIR</a:t>
            </a:r>
            <a:endParaRPr lang="tr-TR" sz="2800" dirty="0">
              <a:solidFill>
                <a:srgbClr val="114533"/>
              </a:solidFill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ACAD62EE-2E52-9D44-9045-55C31FFF61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697516"/>
              </p:ext>
            </p:extLst>
          </p:nvPr>
        </p:nvGraphicFramePr>
        <p:xfrm>
          <a:off x="969398" y="1309540"/>
          <a:ext cx="10253204" cy="423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3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B3336-9D17-8383-CBCD-04CF9A1F8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D9DA85F-4AAB-0828-7A80-29D501A6FFCC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EPİDEMİYOLOJİ</a:t>
            </a:r>
            <a:endParaRPr lang="tr-TR" sz="2800" dirty="0">
              <a:solidFill>
                <a:srgbClr val="114533"/>
              </a:solidFill>
            </a:endParaRPr>
          </a:p>
        </p:txBody>
      </p:sp>
      <p:graphicFrame>
        <p:nvGraphicFramePr>
          <p:cNvPr id="3" name="İçerik Yer Tutucusu 11">
            <a:extLst>
              <a:ext uri="{FF2B5EF4-FFF2-40B4-BE49-F238E27FC236}">
                <a16:creationId xmlns:a16="http://schemas.microsoft.com/office/drawing/2014/main" id="{AC8F4A58-2B0F-5E0E-9366-2A3119BF12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640919"/>
              </p:ext>
            </p:extLst>
          </p:nvPr>
        </p:nvGraphicFramePr>
        <p:xfrm>
          <a:off x="1728012" y="1292616"/>
          <a:ext cx="8735975" cy="482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37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9994-45DC-CB86-579B-03998A151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529FC87-6B4C-3ABB-CBFC-641CEF1DADC4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EPİDEMİYOLOJİ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4" name="İçerik Yer Tutucusu 6">
            <a:extLst>
              <a:ext uri="{FF2B5EF4-FFF2-40B4-BE49-F238E27FC236}">
                <a16:creationId xmlns:a16="http://schemas.microsoft.com/office/drawing/2014/main" id="{D95D78D2-0E7E-44EC-E946-EFAD92D9C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71" y="784942"/>
            <a:ext cx="8376258" cy="5288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337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A233B-DDD7-6373-24D9-69B01AF53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D4DFDA-B3FA-98FB-718C-0B32F5F30410}"/>
              </a:ext>
            </a:extLst>
          </p:cNvPr>
          <p:cNvSpPr txBox="1"/>
          <p:nvPr/>
        </p:nvSpPr>
        <p:spPr>
          <a:xfrm>
            <a:off x="193116" y="172097"/>
            <a:ext cx="967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114533"/>
                </a:solidFill>
              </a:rPr>
              <a:t>EPİDEMİYOLOJİ</a:t>
            </a:r>
            <a:endParaRPr lang="tr-TR" sz="2800" dirty="0">
              <a:solidFill>
                <a:srgbClr val="114533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0E9F879-B147-CD80-5761-9648C7EA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61" y="1115105"/>
            <a:ext cx="9612477" cy="462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799</Words>
  <Application>Microsoft Office PowerPoint</Application>
  <PresentationFormat>Geniş ekran</PresentationFormat>
  <Paragraphs>171</Paragraphs>
  <Slides>29</Slides>
  <Notes>27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Century Gothic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Yasin Aktaş</dc:creator>
  <cp:lastModifiedBy>Nihan Sönmez</cp:lastModifiedBy>
  <cp:revision>38</cp:revision>
  <dcterms:created xsi:type="dcterms:W3CDTF">2025-03-26T13:00:00Z</dcterms:created>
  <dcterms:modified xsi:type="dcterms:W3CDTF">2025-08-12T12:30:23Z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